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Lst>
  <p:notesMasterIdLst>
    <p:notesMasterId r:id="rId8"/>
  </p:notesMasterIdLst>
  <p:sldIdLst>
    <p:sldId id="1136" r:id="rId7"/>
    <p:sldId id="1137" r:id="rId9"/>
    <p:sldId id="284" r:id="rId10"/>
    <p:sldId id="1293" r:id="rId11"/>
    <p:sldId id="1294" r:id="rId12"/>
    <p:sldId id="1295" r:id="rId13"/>
    <p:sldId id="1296" r:id="rId14"/>
    <p:sldId id="1297" r:id="rId15"/>
    <p:sldId id="1298" r:id="rId16"/>
    <p:sldId id="1299" r:id="rId17"/>
    <p:sldId id="1300" r:id="rId18"/>
    <p:sldId id="1301" r:id="rId19"/>
    <p:sldId id="1302" r:id="rId20"/>
    <p:sldId id="1303" r:id="rId21"/>
    <p:sldId id="1291" r:id="rId22"/>
    <p:sldId id="1304" r:id="rId23"/>
    <p:sldId id="1305" r:id="rId24"/>
    <p:sldId id="1306" r:id="rId25"/>
    <p:sldId id="1307" r:id="rId26"/>
    <p:sldId id="1308" r:id="rId27"/>
    <p:sldId id="1309" r:id="rId28"/>
    <p:sldId id="1310" r:id="rId29"/>
    <p:sldId id="1311" r:id="rId30"/>
    <p:sldId id="1312" r:id="rId31"/>
    <p:sldId id="1313" r:id="rId32"/>
    <p:sldId id="1314" r:id="rId33"/>
    <p:sldId id="1315" r:id="rId34"/>
    <p:sldId id="1316" r:id="rId35"/>
    <p:sldId id="1317" r:id="rId36"/>
    <p:sldId id="1318" r:id="rId37"/>
    <p:sldId id="1319" r:id="rId38"/>
    <p:sldId id="1320" r:id="rId39"/>
    <p:sldId id="1321" r:id="rId40"/>
    <p:sldId id="1324" r:id="rId41"/>
    <p:sldId id="1325" r:id="rId42"/>
    <p:sldId id="1326" r:id="rId43"/>
    <p:sldId id="1327" r:id="rId44"/>
    <p:sldId id="1328" r:id="rId45"/>
    <p:sldId id="1329" r:id="rId46"/>
    <p:sldId id="1330" r:id="rId47"/>
    <p:sldId id="1331" r:id="rId48"/>
    <p:sldId id="1292" r:id="rId49"/>
    <p:sldId id="1332" r:id="rId50"/>
    <p:sldId id="1333" r:id="rId51"/>
    <p:sldId id="1334" r:id="rId52"/>
    <p:sldId id="1335" r:id="rId53"/>
    <p:sldId id="1336" r:id="rId54"/>
    <p:sldId id="1337" r:id="rId5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1pPr>
    <a:lvl2pPr marL="457200" lvl="1"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3600" b="1" i="0" u="none" kern="1200" baseline="0">
        <a:solidFill>
          <a:schemeClr val="tx1"/>
        </a:solidFill>
        <a:latin typeface="Arial" panose="020B0604020202020204" pitchFamily="34"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000000"/>
    <a:srgbClr val="FFFF66"/>
    <a:srgbClr val="3399FF"/>
    <a:srgbClr val="FFFF99"/>
    <a:srgbClr val="03347B"/>
    <a:srgbClr val="0443A0"/>
    <a:srgbClr val="06649E"/>
    <a:srgbClr val="F17E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985"/>
    <p:restoredTop sz="91849"/>
  </p:normalViewPr>
  <p:slideViewPr>
    <p:cSldViewPr showGuides="1">
      <p:cViewPr varScale="1">
        <p:scale>
          <a:sx n="123" d="100"/>
          <a:sy n="123" d="100"/>
        </p:scale>
        <p:origin x="1711" y="96"/>
      </p:cViewPr>
      <p:guideLst>
        <p:guide orient="horz" pos="2130"/>
        <p:guide pos="2880"/>
      </p:guideLst>
    </p:cSldViewPr>
  </p:slideViewPr>
  <p:notesTextViewPr>
    <p:cViewPr>
      <p:scale>
        <a:sx n="100" d="100"/>
        <a:sy n="100" d="100"/>
      </p:scale>
      <p:origin x="0" y="0"/>
    </p:cViewPr>
  </p:notesTextViewPr>
  <p:sorterViewPr showFormatting="0">
    <p:cViewPr>
      <p:scale>
        <a:sx n="100" d="100"/>
        <a:sy n="100" d="100"/>
      </p:scale>
      <p:origin x="0" y="-20610"/>
    </p:cViewPr>
  </p:sorterViewPr>
  <p:gridSpacing cx="36003" cy="36003"/>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1E317E79-E342-4B53-87AE-C5F177204585}" type="datetimeFigureOut">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EA231A7B-249C-45B7-A27C-0DBC4D6C2F7F}" type="slidenum">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楷体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60418" name="Rectangle 2"/>
          <p:cNvSpPr>
            <a:spLocks noGrp="1" noRot="1" noChangeAspect="1" noTextEdit="1"/>
          </p:cNvSpPr>
          <p:nvPr>
            <p:ph type="sldImg"/>
          </p:nvPr>
        </p:nvSpPr>
        <p:spPr>
          <a:ln>
            <a:solidFill>
              <a:srgbClr val="000000"/>
            </a:solidFill>
            <a:miter/>
          </a:ln>
        </p:spPr>
      </p:sp>
      <p:sp>
        <p:nvSpPr>
          <p:cNvPr id="60419"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7"/>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62466" name="Rectangle 2"/>
          <p:cNvSpPr>
            <a:spLocks noGrp="1" noRot="1" noChangeAspect="1" noTextEdit="1"/>
          </p:cNvSpPr>
          <p:nvPr>
            <p:ph type="sldImg"/>
          </p:nvPr>
        </p:nvSpPr>
        <p:spPr>
          <a:ln>
            <a:solidFill>
              <a:srgbClr val="000000"/>
            </a:solidFill>
            <a:miter/>
          </a:ln>
        </p:spPr>
      </p:sp>
      <p:sp>
        <p:nvSpPr>
          <p:cNvPr id="62467" name="Rectangle 3"/>
          <p:cNvSpPr>
            <a:spLocks noGrp="1"/>
          </p:cNvSpPr>
          <p:nvPr>
            <p:ph type="body"/>
          </p:nvPr>
        </p:nvSpPr>
        <p:spPr>
          <a:noFill/>
          <a:ln>
            <a:noFill/>
          </a:ln>
        </p:spPr>
        <p:txBody>
          <a:bodyPr wrap="square" lIns="91440" tIns="45720" rIns="91440" bIns="45720" anchor="t"/>
          <a:p>
            <a:pPr lvl="0" eaLnBrk="1" hangingPunct="1">
              <a:spcBef>
                <a:spcPct val="0"/>
              </a:spcBef>
            </a:pPr>
            <a:r>
              <a:rPr lang="zh-CN" altLang="en-US" dirty="0"/>
              <a:t>各位老师，大家下午好！</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5125"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143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153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163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174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18437"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1946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204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215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225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35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61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245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256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266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276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286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297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307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31749"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27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337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71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348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358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368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78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389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399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409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419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430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4403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81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45061"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608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4710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4813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4915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5018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5120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5222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5325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5427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92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5530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5632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573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0F493F8E-82C1-46E1-A16F-7C812830544A}"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8" name="Picture 5"/>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4714884"/>
            <a:ext cx="3200387" cy="2143116"/>
          </a:xfrm>
          <a:prstGeom prst="rect">
            <a:avLst/>
          </a:prstGeom>
          <a:noFill/>
        </p:spPr>
      </p:pic>
      <p:pic>
        <p:nvPicPr>
          <p:cNvPr id="9" name="Picture 9"/>
          <p:cNvPicPr>
            <a:picLocks noChangeAspect="1" noChangeArrowheads="1"/>
          </p:cNvPicPr>
          <p:nvPr/>
        </p:nvPicPr>
        <p:blipFill>
          <a:blip r:embed="rId3">
            <a:duotone>
              <a:schemeClr val="accent3">
                <a:shade val="45000"/>
                <a:satMod val="135000"/>
              </a:schemeClr>
              <a:prstClr val="white"/>
            </a:duotone>
          </a:blip>
          <a:srcRect/>
          <a:stretch>
            <a:fillRect/>
          </a:stretch>
        </p:blipFill>
        <p:spPr bwMode="auto">
          <a:xfrm>
            <a:off x="5857916" y="4499544"/>
            <a:ext cx="3286116" cy="2358456"/>
          </a:xfrm>
          <a:prstGeom prst="rect">
            <a:avLst/>
          </a:prstGeom>
          <a:noFill/>
        </p:spPr>
      </p:pic>
      <p:pic>
        <p:nvPicPr>
          <p:cNvPr id="5125" name="Picture 24"/>
          <p:cNvPicPr>
            <a:picLocks noChangeAspect="1"/>
          </p:cNvPicPr>
          <p:nvPr/>
        </p:nvPicPr>
        <p:blipFill>
          <a:blip r:embed="rId4"/>
          <a:srcRect t="6032"/>
          <a:stretch>
            <a:fillRect/>
          </a:stretch>
        </p:blipFill>
        <p:spPr>
          <a:xfrm>
            <a:off x="14288" y="0"/>
            <a:ext cx="5762625" cy="1547813"/>
          </a:xfrm>
          <a:prstGeom prst="rect">
            <a:avLst/>
          </a:prstGeom>
          <a:noFill/>
          <a:ln w="9525">
            <a:noFill/>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pPr fontAlgn="base"/>
            <a:r>
              <a:rPr lang="zh-CN" altLang="en-US" strike="noStrike" noProof="1"/>
              <a:t>单击此处编辑母版标题样式</a:t>
            </a:r>
            <a:endParaRPr lang="zh-CN" altLang="en-US" strike="noStrike" noProof="1"/>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mtClean="0"/>
            </a:lvl1pPr>
          </a:lstStyle>
          <a:p>
            <a:pPr fontAlgn="base"/>
            <a:r>
              <a:rPr lang="zh-CN" altLang="en-US" strike="noStrike" noProof="1"/>
              <a:t>单击此处编辑母版副标题样式</a:t>
            </a:r>
            <a:endParaRPr lang="zh-CN" altLang="en-US" strike="noStrike" noProof="1"/>
          </a:p>
        </p:txBody>
      </p:sp>
    </p:spTree>
  </p:cSld>
  <p:clrMapOvr>
    <a:masterClrMapping/>
  </p:clrMapOvr>
  <p:transition>
    <p:zoom/>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614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58984" y="228584"/>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717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819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922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102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112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1024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transition>
    <p:zoom/>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22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33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pic>
        <p:nvPicPr>
          <p:cNvPr id="14341"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pic>
        <p:nvPicPr>
          <p:cNvPr id="15365"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竖排标题 1"/>
          <p:cNvSpPr>
            <a:spLocks noGrp="1"/>
          </p:cNvSpPr>
          <p:nvPr>
            <p:ph type="title" orient="vert"/>
          </p:nvPr>
        </p:nvSpPr>
        <p:spPr>
          <a:xfrm>
            <a:off x="6553200" y="228600"/>
            <a:ext cx="1981200" cy="5791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28600"/>
            <a:ext cx="5791200" cy="5791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pic>
        <p:nvPicPr>
          <p:cNvPr id="1638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428604"/>
            <a:ext cx="7599362" cy="714396"/>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lvl1pPr>
              <a:buFont typeface="Wingdings" panose="05000000000000000000" pitchFamily="2" charset="2"/>
              <a:buChar char="n"/>
              <a:defRPr/>
            </a:lvl1pPr>
            <a:lvl2pPr>
              <a:buClr>
                <a:srgbClr val="C00000"/>
              </a:buClr>
              <a:buSzPct val="80000"/>
              <a:buFont typeface="Wingdings" panose="05000000000000000000" pitchFamily="2" charset="2"/>
              <a:buChar char="n"/>
              <a:defRPr/>
            </a:lvl2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pic>
        <p:nvPicPr>
          <p:cNvPr id="1741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611188" y="228600"/>
            <a:ext cx="7599362" cy="9144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600200"/>
            <a:ext cx="3886200" cy="4419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600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886200"/>
            <a:ext cx="3886200" cy="21336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transition>
    <p:zoom/>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11269"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Tree>
  </p:cSld>
  <p:clrMapOvr>
    <a:masterClrMapping/>
  </p:clrMapOvr>
  <p:transition>
    <p:zoom/>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2293"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3317" name="Picture 2" descr="http://t1.baidu.com/it/u=1881764494,1741046636&amp;fm=21&amp;gp=0.jpg"/>
          <p:cNvPicPr>
            <a:picLocks noChangeAspect="1"/>
          </p:cNvPicPr>
          <p:nvPr/>
        </p:nvPicPr>
        <p:blipFill>
          <a:blip r:embed="rId2"/>
          <a:stretch>
            <a:fillRect/>
          </a:stretch>
        </p:blipFill>
        <p:spPr>
          <a:xfrm>
            <a:off x="0" y="0"/>
            <a:ext cx="1285875" cy="969963"/>
          </a:xfrm>
          <a:prstGeom prst="rect">
            <a:avLst/>
          </a:prstGeom>
          <a:noFill/>
          <a:ln w="9525">
            <a:noFill/>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C00000"/>
              </a:buClr>
              <a:buSzPct val="9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Courier New" panose="02070309020205020404" pitchFamily="49" charset="0"/>
              <a:ea typeface="+mn-ea"/>
              <a:cs typeface="幼圆" panose="02010509060101010101" pitchFamily="49" charset="-122"/>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transition>
    <p:zoom/>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4.jpe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5" Type="http://schemas.openxmlformats.org/officeDocument/2006/relationships/theme" Target="../theme/theme3.xml"/><Relationship Id="rId14" Type="http://schemas.openxmlformats.org/officeDocument/2006/relationships/image" Target="../media/image4.jpeg"/><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5" Type="http://schemas.openxmlformats.org/officeDocument/2006/relationships/theme" Target="../theme/theme4.xml"/><Relationship Id="rId14" Type="http://schemas.openxmlformats.org/officeDocument/2006/relationships/image" Target="../media/image4.jpeg"/><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5" Type="http://schemas.openxmlformats.org/officeDocument/2006/relationships/theme" Target="../theme/theme5.xml"/><Relationship Id="rId14" Type="http://schemas.openxmlformats.org/officeDocument/2006/relationships/image" Target="../media/image4.jpeg"/><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1027"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1030"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2051"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2"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2054"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3075"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6"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3078"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4099"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0"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4102"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6"/>
          <p:cNvSpPr>
            <a:spLocks noGrp="1" noChangeArrowheads="1"/>
          </p:cNvSpPr>
          <p:nvPr>
            <p:ph type="title"/>
          </p:nvPr>
        </p:nvSpPr>
        <p:spPr bwMode="auto">
          <a:xfrm>
            <a:off x="1042988" y="188913"/>
            <a:ext cx="7058025" cy="719138"/>
          </a:xfrm>
          <a:prstGeom prst="rect">
            <a:avLst/>
          </a:prstGeom>
          <a:noFill/>
          <a:ln w="9525">
            <a:noFill/>
            <a:miter lim="800000"/>
          </a:ln>
        </p:spPr>
        <p:txBody>
          <a:bodyPr vert="horz" wrap="square" lIns="91440" tIns="45720" rIns="91440" bIns="45720" numCol="1" anchor="ctr" anchorCtr="0" compatLnSpc="1"/>
          <a:lstStyle/>
          <a:p>
            <a:pPr lvl="0" fontAlgn="base"/>
            <a:r>
              <a:rPr lang="zh-CN" altLang="en-US" strike="noStrike" noProof="1"/>
              <a:t>单击此处编辑母版标题样式</a:t>
            </a:r>
            <a:endParaRPr lang="zh-CN" altLang="en-US" strike="noStrike" noProof="1"/>
          </a:p>
        </p:txBody>
      </p:sp>
      <p:sp>
        <p:nvSpPr>
          <p:cNvPr id="1027" name="Rectangle 7"/>
          <p:cNvSpPr>
            <a:spLocks noGrp="1"/>
          </p:cNvSpPr>
          <p:nvPr>
            <p:ph type="body"/>
          </p:nvPr>
        </p:nvSpPr>
        <p:spPr>
          <a:xfrm>
            <a:off x="611188" y="1196975"/>
            <a:ext cx="7924800" cy="4968875"/>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Line 12"/>
          <p:cNvSpPr/>
          <p:nvPr/>
        </p:nvSpPr>
        <p:spPr>
          <a:xfrm>
            <a:off x="250825" y="1052513"/>
            <a:ext cx="8610600" cy="0"/>
          </a:xfrm>
          <a:prstGeom prst="line">
            <a:avLst/>
          </a:prstGeom>
          <a:ln w="76200" cap="flat" cmpd="sng">
            <a:solidFill>
              <a:srgbClr val="800080"/>
            </a:solidFill>
            <a:prstDash val="solid"/>
            <a:miter/>
            <a:headEnd type="none" w="med" len="med"/>
            <a:tailEnd type="none" w="med" len="med"/>
          </a:ln>
        </p:spPr>
      </p:sp>
      <p:sp>
        <p:nvSpPr>
          <p:cNvPr id="1029" name="Text Box 5"/>
          <p:cNvSpPr txBox="1">
            <a:spLocks noChangeArrowheads="1"/>
          </p:cNvSpPr>
          <p:nvPr/>
        </p:nvSpPr>
        <p:spPr bwMode="auto">
          <a:xfrm>
            <a:off x="8316913" y="6308725"/>
            <a:ext cx="762000" cy="366713"/>
          </a:xfrm>
          <a:prstGeom prst="rect">
            <a:avLst/>
          </a:prstGeom>
          <a:noFill/>
          <a:ln>
            <a:noFill/>
          </a:ln>
        </p:spPr>
        <p:txBody>
          <a:bodyPr>
            <a:spAutoFit/>
          </a:bodyPr>
          <a:lstStyle>
            <a:lvl1pPr>
              <a:defRPr sz="3600" b="1">
                <a:solidFill>
                  <a:schemeClr val="tx1"/>
                </a:solidFill>
                <a:latin typeface="Arial" panose="020B0604020202020204" pitchFamily="34" charset="0"/>
                <a:ea typeface="楷体_GB2312" pitchFamily="49" charset="-122"/>
              </a:defRPr>
            </a:lvl1pPr>
            <a:lvl2pPr marL="742950" indent="-285750">
              <a:defRPr sz="3600" b="1">
                <a:solidFill>
                  <a:schemeClr val="tx1"/>
                </a:solidFill>
                <a:latin typeface="Arial" panose="020B0604020202020204" pitchFamily="34" charset="0"/>
                <a:ea typeface="楷体_GB2312" pitchFamily="49" charset="-122"/>
              </a:defRPr>
            </a:lvl2pPr>
            <a:lvl3pPr marL="1143000" indent="-228600">
              <a:defRPr sz="3600" b="1">
                <a:solidFill>
                  <a:schemeClr val="tx1"/>
                </a:solidFill>
                <a:latin typeface="Arial" panose="020B0604020202020204" pitchFamily="34" charset="0"/>
                <a:ea typeface="楷体_GB2312" pitchFamily="49" charset="-122"/>
              </a:defRPr>
            </a:lvl3pPr>
            <a:lvl4pPr marL="1600200" indent="-228600">
              <a:defRPr sz="3600" b="1">
                <a:solidFill>
                  <a:schemeClr val="tx1"/>
                </a:solidFill>
                <a:latin typeface="Arial" panose="020B0604020202020204" pitchFamily="34" charset="0"/>
                <a:ea typeface="楷体_GB2312" pitchFamily="49" charset="-122"/>
              </a:defRPr>
            </a:lvl4pPr>
            <a:lvl5pPr marL="2057400" indent="-228600">
              <a:defRPr sz="36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fld id="{2ED135FF-7E70-4CB1-85B5-365AC319E527}" type="slidenum">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fld>
            <a:r>
              <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rPr>
              <a:t>-</a:t>
            </a:r>
            <a:endParaRPr kumimoji="0" lang="en-US" altLang="zh-CN" sz="1800" b="1" i="0" u="none" strike="noStrike" kern="1200" cap="none" spc="0" normalizeH="0" baseline="0" noProof="0" smtClean="0">
              <a:ln>
                <a:noFill/>
              </a:ln>
              <a:solidFill>
                <a:srgbClr val="7030A0"/>
              </a:solidFill>
              <a:effectLst/>
              <a:uLnTx/>
              <a:uFillTx/>
              <a:latin typeface="Tahoma" panose="020B0604030504040204" pitchFamily="34" charset="0"/>
              <a:ea typeface="宋体" panose="02010600030101010101" pitchFamily="2" charset="-122"/>
              <a:cs typeface="+mn-cs"/>
            </a:endParaRPr>
          </a:p>
        </p:txBody>
      </p:sp>
      <p:pic>
        <p:nvPicPr>
          <p:cNvPr id="1030" name="Picture 2" descr="http://t1.baidu.com/it/u=1881764494,1741046636&amp;fm=21&amp;gp=0.jpg"/>
          <p:cNvPicPr>
            <a:picLocks noChangeAspect="1"/>
          </p:cNvPicPr>
          <p:nvPr/>
        </p:nvPicPr>
        <p:blipFill>
          <a:blip r:embed="rId14"/>
          <a:srcRect l="17249" r="11337"/>
          <a:stretch>
            <a:fillRect/>
          </a:stretch>
        </p:blipFill>
        <p:spPr>
          <a:xfrm>
            <a:off x="0" y="0"/>
            <a:ext cx="917575" cy="969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ransition>
    <p:zoom/>
  </p:transition>
  <p:hf sldNum="0" hdr="0" ftr="0" dt="0"/>
  <p:txStyles>
    <p:title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mn-ea"/>
          <a:cs typeface="幼圆" panose="02010509060101010101" pitchFamily="49" charset="-122"/>
        </a:defRPr>
      </a:lvl1pPr>
      <a:lvl2pPr marL="742950" indent="-285750" algn="l" rtl="0" eaLnBrk="0" fontAlgn="base" hangingPunct="0">
        <a:spcBef>
          <a:spcPct val="20000"/>
        </a:spcBef>
        <a:spcAft>
          <a:spcPct val="0"/>
        </a:spcAft>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mn-ea"/>
          <a:cs typeface="幼圆" panose="02010509060101010101" pitchFamily="49" charset="-122"/>
        </a:defRPr>
      </a:lvl2pPr>
      <a:lvl3pPr marL="1143000" indent="-228600" algn="l" rtl="0" eaLnBrk="0" fontAlgn="base" hangingPunct="0">
        <a:spcBef>
          <a:spcPct val="20000"/>
        </a:spcBef>
        <a:spcAft>
          <a:spcPct val="0"/>
        </a:spcAft>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mn-ea"/>
          <a:cs typeface="幼圆" panose="02010509060101010101" pitchFamily="49" charset="-122"/>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mn-ea"/>
          <a:cs typeface="幼圆" panose="02010509060101010101" pitchFamily="49" charset="-122"/>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副标题 2"/>
          <p:cNvSpPr>
            <a:spLocks noGrp="1"/>
          </p:cNvSpPr>
          <p:nvPr>
            <p:ph type="subTitle" idx="1"/>
          </p:nvPr>
        </p:nvSpPr>
        <p:spPr>
          <a:xfrm>
            <a:off x="2154238" y="5118100"/>
            <a:ext cx="5184775" cy="1839913"/>
          </a:xfrm>
        </p:spPr>
        <p:txBody>
          <a:bodyPr vert="horz" wrap="square" lIns="91440" tIns="45720" rIns="91440" bIns="45720" anchor="t"/>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1800" b="1" dirty="0">
              <a:latin typeface="Times New Roman" panose="02020603050405020304" pitchFamily="18" charset="0"/>
              <a:ea typeface="+mn-ea"/>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黑体" panose="02010609060101010101" pitchFamily="49" charset="-122"/>
              <a:cs typeface="幼圆" panose="02010509060101010101" pitchFamily="49" charset="-122"/>
            </a:endParaRPr>
          </a:p>
          <a:p>
            <a:pPr eaLnBrk="1" hangingPunct="1">
              <a:buClr>
                <a:srgbClr val="C00000"/>
              </a:buClr>
              <a:buSzPct val="90000"/>
            </a:pPr>
            <a:endParaRPr lang="en-US" altLang="zh-CN" sz="2400" b="1" dirty="0">
              <a:latin typeface="Times New Roman" panose="02020603050405020304" pitchFamily="18" charset="0"/>
              <a:ea typeface="+mn-ea"/>
              <a:cs typeface="幼圆" panose="02010509060101010101" pitchFamily="49" charset="-122"/>
            </a:endParaRPr>
          </a:p>
        </p:txBody>
      </p:sp>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395" name="Rectangle 3"/>
          <p:cNvSpPr/>
          <p:nvPr/>
        </p:nvSpPr>
        <p:spPr>
          <a:xfrm>
            <a:off x="1187450" y="2060575"/>
            <a:ext cx="6694488" cy="3362325"/>
          </a:xfrm>
          <a:prstGeom prst="rect">
            <a:avLst/>
          </a:prstGeom>
          <a:noFill/>
          <a:ln w="9525">
            <a:noFill/>
          </a:ln>
        </p:spPr>
        <p:txBody>
          <a:bodyPr anchor="b"/>
          <a:p>
            <a:pPr algn="ctr">
              <a:buSzTx/>
            </a:pPr>
            <a:r>
              <a:rPr lang="zh-CN" altLang="en-US" sz="4400" dirty="0">
                <a:solidFill>
                  <a:srgbClr val="002060"/>
                </a:solidFill>
                <a:latin typeface="黑体" panose="02010609060101010101" pitchFamily="49" charset="-122"/>
                <a:ea typeface="黑体" panose="02010609060101010101" pitchFamily="49" charset="-122"/>
              </a:rPr>
              <a:t>架构驱动的软件开发实践</a:t>
            </a:r>
            <a:endParaRPr lang="zh-CN" altLang="en-US" sz="4400" dirty="0">
              <a:solidFill>
                <a:srgbClr val="002060"/>
              </a:solidFill>
              <a:latin typeface="黑体" panose="02010609060101010101" pitchFamily="49" charset="-122"/>
              <a:ea typeface="黑体" panose="02010609060101010101" pitchFamily="49" charset="-122"/>
            </a:endParaRPr>
          </a:p>
          <a:p>
            <a:pPr algn="ctr">
              <a:buSzTx/>
            </a:pPr>
            <a:endParaRPr lang="en-US" altLang="zh-CN" sz="44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sym typeface="+mn-ea"/>
              </a:rPr>
              <a:t>主讲教师：冯志勇</a:t>
            </a:r>
            <a:endParaRPr lang="en-US" altLang="zh-CN" sz="3200" dirty="0">
              <a:solidFill>
                <a:srgbClr val="002060"/>
              </a:solidFill>
              <a:latin typeface="黑体" panose="02010609060101010101" pitchFamily="49" charset="-122"/>
              <a:ea typeface="黑体" panose="02010609060101010101" pitchFamily="49" charset="-122"/>
            </a:endParaRPr>
          </a:p>
          <a:p>
            <a:pPr algn="ctr">
              <a:lnSpc>
                <a:spcPts val="4500"/>
              </a:lnSpc>
              <a:buSzTx/>
            </a:pPr>
            <a:r>
              <a:rPr lang="en-US" altLang="zh-CN" sz="3200" dirty="0">
                <a:solidFill>
                  <a:srgbClr val="002060"/>
                </a:solidFill>
                <a:latin typeface="Times New Roman" panose="02020603050405020304" pitchFamily="18" charset="0"/>
                <a:ea typeface="黑体" panose="02010609060101010101" pitchFamily="49" charset="-122"/>
                <a:sym typeface="+mn-ea"/>
              </a:rPr>
              <a:t>zyfeng@tju.edu.cn</a:t>
            </a:r>
            <a:endParaRPr lang="en-US" altLang="zh-CN" sz="3200" dirty="0">
              <a:solidFill>
                <a:srgbClr val="002060"/>
              </a:solidFill>
              <a:latin typeface="Times New Roman" panose="02020603050405020304" pitchFamily="18" charset="0"/>
              <a:ea typeface="黑体" panose="02010609060101010101" pitchFamily="49" charset="-122"/>
            </a:endParaRPr>
          </a:p>
          <a:p>
            <a:pPr algn="ctr">
              <a:lnSpc>
                <a:spcPts val="4500"/>
              </a:lnSpc>
              <a:buSzTx/>
            </a:pPr>
            <a:r>
              <a:rPr lang="zh-CN" altLang="en-US" sz="3200" dirty="0">
                <a:solidFill>
                  <a:srgbClr val="002060"/>
                </a:solidFill>
                <a:latin typeface="黑体" panose="02010609060101010101" pitchFamily="49" charset="-122"/>
                <a:ea typeface="黑体" panose="02010609060101010101" pitchFamily="49" charset="-122"/>
              </a:rPr>
              <a:t> </a:t>
            </a:r>
            <a:endParaRPr lang="zh-CN" altLang="en-US" sz="3200" dirty="0">
              <a:solidFill>
                <a:srgbClr val="002060"/>
              </a:solidFill>
              <a:latin typeface="Tahoma" panose="020B0604030504040204" pitchFamily="34" charset="0"/>
              <a:ea typeface="宋体" panose="02010600030101010101" pitchFamily="2"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管理平台架构</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304609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管理平台架构</a:t>
            </a:r>
            <a:r>
              <a:rPr lang="zh-CN" altLang="en-US" sz="2400" dirty="0">
                <a:solidFill>
                  <a:schemeClr val="tx1"/>
                </a:solidFill>
                <a:latin typeface="微软雅黑" panose="020B0503020204020204" pitchFamily="34" charset="-122"/>
                <a:ea typeface="微软雅黑" panose="020B0503020204020204" pitchFamily="34" charset="-122"/>
              </a:rPr>
              <a:t>分为</a:t>
            </a:r>
            <a:r>
              <a:rPr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rPr>
              <a:t>层：</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应用管理层</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资源管理层</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基础设施层</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管理平台架构</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1157605" y="1231900"/>
            <a:ext cx="7174865" cy="5147310"/>
          </a:xfrm>
          <a:prstGeom prst="rect">
            <a:avLst/>
          </a:prstGeom>
        </p:spPr>
      </p:pic>
      <p:sp>
        <p:nvSpPr>
          <p:cNvPr id="66563" name="文本框 5"/>
          <p:cNvSpPr txBox="1"/>
          <p:nvPr/>
        </p:nvSpPr>
        <p:spPr>
          <a:xfrm>
            <a:off x="2856865" y="640270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多租户管理平台架构</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137920" y="-70802"/>
            <a:ext cx="4832350" cy="953135"/>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eaLnBrk="0" hangingPunct="0">
              <a:lnSpc>
                <a:spcPct val="200000"/>
              </a:lnSpc>
              <a:buClr>
                <a:srgbClr val="FF0000"/>
              </a:buClr>
              <a:buSzTx/>
              <a:buFont typeface="Wingdings" panose="05000000000000000000" charset="0"/>
              <a:buNone/>
            </a:pPr>
            <a:r>
              <a:rPr lang="zh-CN" altLang="en-US" sz="2800" dirty="0">
                <a:latin typeface="微软雅黑" panose="020B0503020204020204" pitchFamily="34" charset="-122"/>
                <a:ea typeface="微软雅黑" panose="020B0503020204020204" pitchFamily="34" charset="-122"/>
                <a:sym typeface="+mn-ea"/>
              </a:rPr>
              <a:t>多租户管理平台的实现原理</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667000" y="6141720"/>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多租户管理平台工作原理</a:t>
            </a:r>
            <a:endParaRPr lang="zh-CN" altLang="en-US" sz="2000">
              <a:latin typeface="Arial" panose="020B0604020202020204" pitchFamily="34" charset="0"/>
              <a:ea typeface="楷体_GB2312" pitchFamily="49" charset="-122"/>
            </a:endParaRPr>
          </a:p>
        </p:txBody>
      </p:sp>
      <p:pic>
        <p:nvPicPr>
          <p:cNvPr id="4" name="图片 3"/>
          <p:cNvPicPr>
            <a:picLocks noChangeAspect="1"/>
          </p:cNvPicPr>
          <p:nvPr/>
        </p:nvPicPr>
        <p:blipFill>
          <a:blip r:embed="rId1"/>
          <a:stretch>
            <a:fillRect/>
          </a:stretch>
        </p:blipFill>
        <p:spPr>
          <a:xfrm>
            <a:off x="306705" y="1306195"/>
            <a:ext cx="8743950" cy="4562475"/>
          </a:xfrm>
          <a:prstGeom prst="rect">
            <a:avLst/>
          </a:prstGeom>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多租户的访问设置</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596515" y="566102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平台基于角色的访问控制</a:t>
            </a:r>
            <a:r>
              <a:rPr lang="zh-CN" altLang="en-US" sz="2000">
                <a:latin typeface="Arial" panose="020B0604020202020204" pitchFamily="34" charset="0"/>
                <a:ea typeface="楷体_GB2312" pitchFamily="49" charset="-122"/>
              </a:rPr>
              <a:t>授权模型</a:t>
            </a:r>
            <a:endParaRPr lang="zh-CN" altLang="en-US" sz="2000">
              <a:latin typeface="Arial" panose="020B0604020202020204" pitchFamily="34" charset="0"/>
              <a:ea typeface="楷体_GB2312" pitchFamily="49" charset="-122"/>
            </a:endParaRPr>
          </a:p>
        </p:txBody>
      </p:sp>
      <p:pic>
        <p:nvPicPr>
          <p:cNvPr id="3" name="图片 2"/>
          <p:cNvPicPr>
            <a:picLocks noChangeAspect="1"/>
          </p:cNvPicPr>
          <p:nvPr/>
        </p:nvPicPr>
        <p:blipFill>
          <a:blip r:embed="rId1"/>
          <a:stretch>
            <a:fillRect/>
          </a:stretch>
        </p:blipFill>
        <p:spPr>
          <a:xfrm>
            <a:off x="711200" y="1978660"/>
            <a:ext cx="8054975" cy="2900045"/>
          </a:xfrm>
          <a:prstGeom prst="rect">
            <a:avLst/>
          </a:prstGeom>
        </p:spPr>
      </p:pic>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多租户的安全访问</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596515" y="619442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两层安全访问控制架构</a:t>
            </a:r>
            <a:endParaRPr lang="zh-CN" altLang="en-US" sz="2000">
              <a:latin typeface="Arial" panose="020B0604020202020204" pitchFamily="34" charset="0"/>
              <a:ea typeface="楷体_GB2312" pitchFamily="49" charset="-122"/>
            </a:endParaRPr>
          </a:p>
        </p:txBody>
      </p:sp>
      <p:pic>
        <p:nvPicPr>
          <p:cNvPr id="4" name="图片 3"/>
          <p:cNvPicPr>
            <a:picLocks noChangeAspect="1"/>
          </p:cNvPicPr>
          <p:nvPr/>
        </p:nvPicPr>
        <p:blipFill>
          <a:blip r:embed="rId1"/>
          <a:stretch>
            <a:fillRect/>
          </a:stretch>
        </p:blipFill>
        <p:spPr>
          <a:xfrm>
            <a:off x="315595" y="1197610"/>
            <a:ext cx="8562340" cy="4809490"/>
          </a:xfrm>
          <a:prstGeom prst="rect">
            <a:avLst/>
          </a:prstGeom>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73748" y="252413"/>
            <a:ext cx="5549900" cy="52197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第九章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下一代基础架构平台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8.1  多租户架构</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8.2  能力开放平台</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8.3  智能运</a:t>
            </a:r>
            <a:r>
              <a:rPr kumimoji="0" lang="zh-CN"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维</a:t>
            </a:r>
            <a:endParaRPr kumimoji="0" lang="zh-CN"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能力开放平台</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452310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重点</a:t>
            </a:r>
            <a:r>
              <a:rPr lang="en-US" altLang="zh-CN"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沙箱环境</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安全管控</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服务管控</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沙箱环境</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304609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sz="2400" dirty="0">
                <a:solidFill>
                  <a:srgbClr val="FF0000"/>
                </a:solidFill>
                <a:latin typeface="微软雅黑" panose="020B0503020204020204" pitchFamily="34" charset="-122"/>
                <a:ea typeface="微软雅黑" panose="020B0503020204020204" pitchFamily="34" charset="-122"/>
              </a:rPr>
              <a:t>沙</a:t>
            </a:r>
            <a:r>
              <a:rPr sz="2400" dirty="0">
                <a:solidFill>
                  <a:srgbClr val="FF0000"/>
                </a:solidFill>
                <a:latin typeface="微软雅黑" panose="020B0503020204020204" pitchFamily="34" charset="-122"/>
                <a:ea typeface="微软雅黑" panose="020B0503020204020204" pitchFamily="34" charset="-122"/>
              </a:rPr>
              <a:t>箱环境</a:t>
            </a:r>
            <a:r>
              <a:rPr sz="2400" dirty="0">
                <a:solidFill>
                  <a:schemeClr val="tx1"/>
                </a:solidFill>
                <a:latin typeface="微软雅黑" panose="020B0503020204020204" pitchFamily="34" charset="-122"/>
                <a:ea typeface="微软雅黑" panose="020B0503020204020204" pitchFamily="34" charset="-122"/>
              </a:rPr>
              <a:t>是能力开放平台为开发者提供测试</a:t>
            </a:r>
            <a:r>
              <a:rPr lang="zh-CN" sz="2400" dirty="0">
                <a:solidFill>
                  <a:schemeClr val="tx1"/>
                </a:solidFill>
                <a:latin typeface="微软雅黑" panose="020B0503020204020204" pitchFamily="34" charset="-122"/>
                <a:ea typeface="微软雅黑" panose="020B0503020204020204" pitchFamily="34" charset="-122"/>
              </a:rPr>
              <a:t>环境</a:t>
            </a:r>
            <a:r>
              <a:rPr sz="2400" dirty="0">
                <a:solidFill>
                  <a:schemeClr val="tx1"/>
                </a:solidFill>
                <a:latin typeface="微软雅黑" panose="020B0503020204020204" pitchFamily="34" charset="-122"/>
                <a:ea typeface="微软雅黑" panose="020B0503020204020204" pitchFamily="34" charset="-122"/>
              </a:rPr>
              <a:t>，它与生产环境完全隔离</a:t>
            </a:r>
            <a:r>
              <a:rPr lang="zh-CN" sz="2400" dirty="0">
                <a:solidFill>
                  <a:schemeClr val="tx1"/>
                </a:solidFill>
                <a:latin typeface="微软雅黑" panose="020B0503020204020204" pitchFamily="34" charset="-122"/>
                <a:ea typeface="微软雅黑" panose="020B0503020204020204" pitchFamily="34" charset="-122"/>
              </a:rPr>
              <a:t>，</a:t>
            </a:r>
            <a:r>
              <a:rPr sz="2400" dirty="0">
                <a:solidFill>
                  <a:schemeClr val="tx1"/>
                </a:solidFill>
                <a:latin typeface="微软雅黑" panose="020B0503020204020204" pitchFamily="34" charset="-122"/>
                <a:ea typeface="微软雅黑" panose="020B0503020204020204" pitchFamily="34" charset="-122"/>
              </a:rPr>
              <a:t>通过不同域名进行区分，具有与生产环境几乎完全相同的功能</a:t>
            </a:r>
            <a:r>
              <a:rPr lang="zh-CN" sz="2400" dirty="0">
                <a:solidFill>
                  <a:schemeClr val="tx1"/>
                </a:solidFill>
                <a:latin typeface="微软雅黑" panose="020B0503020204020204" pitchFamily="34" charset="-122"/>
                <a:ea typeface="微软雅黑" panose="020B0503020204020204" pitchFamily="34" charset="-122"/>
              </a:rPr>
              <a:t>。</a:t>
            </a:r>
            <a:r>
              <a:rPr sz="2400" dirty="0">
                <a:solidFill>
                  <a:schemeClr val="tx1"/>
                </a:solidFill>
                <a:latin typeface="微软雅黑" panose="020B0503020204020204" pitchFamily="34" charset="-122"/>
                <a:ea typeface="微软雅黑" panose="020B0503020204020204" pitchFamily="34" charset="-122"/>
              </a:rPr>
              <a:t>沙箱环境没有数据库 </a:t>
            </a:r>
            <a:r>
              <a:rPr lang="zh-CN" sz="2400" dirty="0">
                <a:solidFill>
                  <a:schemeClr val="tx1"/>
                </a:solidFill>
                <a:latin typeface="微软雅黑" panose="020B0503020204020204" pitchFamily="34" charset="-122"/>
                <a:ea typeface="微软雅黑" panose="020B0503020204020204" pitchFamily="34" charset="-122"/>
              </a:rPr>
              <a:t>，</a:t>
            </a:r>
            <a:r>
              <a:rPr sz="2400" dirty="0">
                <a:solidFill>
                  <a:schemeClr val="tx1"/>
                </a:solidFill>
                <a:latin typeface="微软雅黑" panose="020B0503020204020204" pitchFamily="34" charset="-122"/>
                <a:ea typeface="微软雅黑" panose="020B0503020204020204" pitchFamily="34" charset="-122"/>
              </a:rPr>
              <a:t>它通</a:t>
            </a:r>
            <a:r>
              <a:rPr lang="zh-CN" sz="2400" dirty="0">
                <a:solidFill>
                  <a:schemeClr val="tx1"/>
                </a:solidFill>
                <a:latin typeface="微软雅黑" panose="020B0503020204020204" pitchFamily="34" charset="-122"/>
                <a:ea typeface="微软雅黑" panose="020B0503020204020204" pitchFamily="34" charset="-122"/>
              </a:rPr>
              <a:t>配</a:t>
            </a:r>
            <a:r>
              <a:rPr sz="2400" dirty="0">
                <a:solidFill>
                  <a:schemeClr val="tx1"/>
                </a:solidFill>
                <a:latin typeface="微软雅黑" panose="020B0503020204020204" pitchFamily="34" charset="-122"/>
                <a:ea typeface="微软雅黑" panose="020B0503020204020204" pitchFamily="34" charset="-122"/>
              </a:rPr>
              <a:t>置虚拟数据模板产生模拟数据</a:t>
            </a:r>
            <a:r>
              <a:rPr lang="zh-CN" sz="2400" dirty="0">
                <a:solidFill>
                  <a:schemeClr val="tx1"/>
                </a:solidFill>
                <a:latin typeface="微软雅黑" panose="020B0503020204020204" pitchFamily="34" charset="-122"/>
                <a:ea typeface="微软雅黑" panose="020B0503020204020204" pitchFamily="34" charset="-122"/>
              </a:rPr>
              <a:t>。</a:t>
            </a:r>
            <a:endParaRPr 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沙箱环境</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31165" y="1163320"/>
            <a:ext cx="8423910" cy="5126990"/>
          </a:xfrm>
          <a:prstGeom prst="rect">
            <a:avLst/>
          </a:prstGeom>
        </p:spPr>
      </p:pic>
      <p:sp>
        <p:nvSpPr>
          <p:cNvPr id="66563" name="文本框 5"/>
          <p:cNvSpPr txBox="1"/>
          <p:nvPr/>
        </p:nvSpPr>
        <p:spPr>
          <a:xfrm>
            <a:off x="2596515" y="630110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沙箱环境原理</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安全管控</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107123"/>
            <a:ext cx="8186737" cy="5262245"/>
          </a:xfrm>
          <a:prstGeom prst="rect">
            <a:avLst/>
          </a:prstGeom>
          <a:noFill/>
          <a:ln w="9525">
            <a:noFill/>
          </a:ln>
        </p:spPr>
        <p:txBody>
          <a:bodyPr wrap="square" anchor="t">
            <a:spAutoFit/>
          </a:bodyPr>
          <a:p>
            <a:pPr marL="342900" indent="-342900" eaLnBrk="0" hangingPunct="0">
              <a:lnSpc>
                <a:spcPct val="200000"/>
              </a:lnSpc>
              <a:buClr>
                <a:srgbClr val="FF0000"/>
              </a:buClr>
              <a:buSzTx/>
              <a:buFont typeface="Wingdings" panose="05000000000000000000" charset="0"/>
              <a:buChar char="p"/>
            </a:pPr>
            <a:r>
              <a:rPr lang="en-US" altLang="zh-CN" sz="2400" dirty="0">
                <a:solidFill>
                  <a:schemeClr val="tx1"/>
                </a:solidFill>
                <a:latin typeface="微软雅黑" panose="020B0503020204020204" pitchFamily="34" charset="-122"/>
                <a:ea typeface="微软雅黑" panose="020B0503020204020204" pitchFamily="34" charset="-122"/>
              </a:rPr>
              <a:t>IP</a:t>
            </a:r>
            <a:r>
              <a:rPr lang="zh-CN" altLang="en-US" sz="2400" dirty="0">
                <a:solidFill>
                  <a:schemeClr val="tx1"/>
                </a:solidFill>
                <a:latin typeface="微软雅黑" panose="020B0503020204020204" pitchFamily="34" charset="-122"/>
                <a:ea typeface="微软雅黑" panose="020B0503020204020204" pitchFamily="34" charset="-122"/>
              </a:rPr>
              <a:t>黑白名单校验</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流量配额控制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服务升降级控制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熔断控制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流量控制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传输安全控制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用户授权</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2"/>
          <p:cNvSpPr>
            <a:spLocks noGrp="1" noChangeArrowheads="1"/>
          </p:cNvSpPr>
          <p:nvPr/>
        </p:nvSpPr>
        <p:spPr>
          <a:xfrm>
            <a:off x="5194300" y="5118100"/>
            <a:ext cx="3490913" cy="1108075"/>
          </a:xfrm>
          <a:prstGeom prst="rect">
            <a:avLst/>
          </a:prstGeom>
          <a:noFill/>
          <a:ln w="9525">
            <a:noFill/>
            <a:miter lim="800000"/>
          </a:ln>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US" altLang="zh-CN" sz="1600" b="1" i="0" u="none" strike="noStrike" kern="1200" cap="none" spc="0" normalizeH="0" baseline="0" noProof="1">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2"/>
          <p:cNvSpPr txBox="1">
            <a:spLocks noChangeArrowheads="1"/>
          </p:cNvSpPr>
          <p:nvPr/>
        </p:nvSpPr>
        <p:spPr bwMode="auto">
          <a:xfrm>
            <a:off x="1804988" y="2390775"/>
            <a:ext cx="5754688" cy="990600"/>
          </a:xfrm>
          <a:prstGeom prst="rect">
            <a:avLst/>
          </a:prstGeom>
          <a:noFill/>
          <a:ln w="9525">
            <a:noFill/>
            <a:miter lim="800000"/>
          </a:ln>
          <a:effectLst>
            <a:outerShdw dist="35921" dir="2700000" algn="ctr" rotWithShape="0">
              <a:schemeClr val="bg2"/>
            </a:outerShdw>
          </a:effectLst>
        </p:spPr>
        <p:txBody>
          <a:bodyPr anchor="ctr"/>
          <a:lstStyle>
            <a:lvl1pPr algn="ctr" rtl="0" eaLnBrk="0" fontAlgn="base" hangingPunct="0">
              <a:spcBef>
                <a:spcPct val="0"/>
              </a:spcBef>
              <a:spcAft>
                <a:spcPct val="0"/>
              </a:spcAft>
              <a:defRPr sz="4800" b="0" smtClean="0">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第九</a:t>
            </a:r>
            <a:r>
              <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新魏" panose="02010800040101010101" pitchFamily="2" charset="-122"/>
                <a:ea typeface="黑体" panose="02010609060101010101" pitchFamily="49" charset="-122"/>
                <a:cs typeface="黑体" panose="02010609060101010101" pitchFamily="49" charset="-122"/>
              </a:rPr>
              <a:t>章</a:t>
            </a:r>
            <a:endParaRPr kumimoji="0" lang="zh-CN" altLang="en-US" sz="48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黑体" panose="02010609060101010101" pitchFamily="49" charset="-122"/>
              <a:cs typeface="黑体" panose="02010609060101010101" pitchFamily="49" charset="-122"/>
            </a:endParaRPr>
          </a:p>
        </p:txBody>
      </p:sp>
      <p:sp>
        <p:nvSpPr>
          <p:cNvPr id="8" name="Text Box 10"/>
          <p:cNvSpPr txBox="1">
            <a:spLocks noChangeArrowheads="1"/>
          </p:cNvSpPr>
          <p:nvPr/>
        </p:nvSpPr>
        <p:spPr bwMode="auto">
          <a:xfrm>
            <a:off x="1946275" y="3975100"/>
            <a:ext cx="5832475" cy="829945"/>
          </a:xfrm>
          <a:prstGeom prst="rect">
            <a:avLst/>
          </a:prstGeom>
          <a:noFill/>
          <a:ln w="9525">
            <a:noFill/>
            <a:miter lim="800000"/>
          </a:ln>
          <a:effectLst/>
        </p:spPr>
        <p:txBody>
          <a:bodyPr>
            <a:spAutoFit/>
          </a:bodyPr>
          <a:lstStyle/>
          <a:p>
            <a:pPr marR="0" algn="ctr" defTabSz="914400">
              <a:buClrTx/>
              <a:buSzTx/>
              <a:buFontTx/>
              <a:defRPr/>
            </a:pPr>
            <a:r>
              <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rPr>
              <a:t>下一代基础架构平台</a:t>
            </a:r>
            <a:endParaRPr kumimoji="0" lang="zh-CN" altLang="en-US" sz="4800" kern="0" cap="none" spc="0" normalizeH="0" baseline="0" noProof="0" dirty="0">
              <a:solidFill>
                <a:srgbClr val="002060"/>
              </a:solidFill>
              <a:effectLst>
                <a:outerShdw blurRad="38100" dist="38100" dir="2700000" algn="tl">
                  <a:srgbClr val="C0C0C0"/>
                </a:outerShdw>
              </a:effectLst>
              <a:latin typeface="华文新魏" panose="02010800040101010101" pitchFamily="2" charset="-122"/>
              <a:ea typeface="黑体" panose="02010609060101010101" pitchFamily="49" charset="-122"/>
              <a:cs typeface="黑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000000"/>
                                          </p:val>
                                        </p:tav>
                                        <p:tav tm="100000">
                                          <p:val>
                                            <p:strVal val="#ppt_w"/>
                                          </p:val>
                                        </p:tav>
                                      </p:tavLst>
                                    </p:anim>
                                    <p:anim calcmode="lin" valueType="num">
                                      <p:cBhvr>
                                        <p:cTn id="13" dur="500" fill="hold"/>
                                        <p:tgtEl>
                                          <p:spTgt spid="8"/>
                                        </p:tgtEl>
                                        <p:attrNameLst>
                                          <p:attrName>ppt_h</p:attrName>
                                        </p:attrNameLst>
                                      </p:cBhvr>
                                      <p:tavLst>
                                        <p:tav tm="0">
                                          <p:val>
                                            <p:fltVal val="0.00000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IP</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黑白名单校验</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107123"/>
            <a:ext cx="8186737" cy="230695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en-US" altLang="zh-CN" sz="2400" dirty="0">
                <a:solidFill>
                  <a:srgbClr val="FF0000"/>
                </a:solidFill>
                <a:latin typeface="微软雅黑" panose="020B0503020204020204" pitchFamily="34" charset="-122"/>
                <a:ea typeface="微软雅黑" panose="020B0503020204020204" pitchFamily="34" charset="-122"/>
              </a:rPr>
              <a:t>IP</a:t>
            </a:r>
            <a:r>
              <a:rPr lang="zh-CN" altLang="en-US" sz="2400" dirty="0">
                <a:solidFill>
                  <a:srgbClr val="FF0000"/>
                </a:solidFill>
                <a:latin typeface="微软雅黑" panose="020B0503020204020204" pitchFamily="34" charset="-122"/>
                <a:ea typeface="微软雅黑" panose="020B0503020204020204" pitchFamily="34" charset="-122"/>
              </a:rPr>
              <a:t>黑白名单校验</a:t>
            </a:r>
            <a:r>
              <a:rPr lang="zh-CN" altLang="en-US" sz="2400" dirty="0">
                <a:solidFill>
                  <a:schemeClr val="tx1"/>
                </a:solidFill>
                <a:latin typeface="微软雅黑" panose="020B0503020204020204" pitchFamily="34" charset="-122"/>
                <a:ea typeface="微软雅黑" panose="020B0503020204020204" pitchFamily="34" charset="-122"/>
              </a:rPr>
              <a:t>是能力开放平台对接入应用的一种安全管控手段。如可通过黑白名单校验自动过滤存在恶意攻击入侵记录的非法服务器 IP 地址、应用和用户的接入请求等。</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IP</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黑白名单校验</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66725" y="1576705"/>
            <a:ext cx="8432800" cy="3707130"/>
          </a:xfrm>
          <a:prstGeom prst="rect">
            <a:avLst/>
          </a:prstGeom>
        </p:spPr>
      </p:pic>
      <p:sp>
        <p:nvSpPr>
          <p:cNvPr id="66563" name="文本框 5"/>
          <p:cNvSpPr txBox="1"/>
          <p:nvPr/>
        </p:nvSpPr>
        <p:spPr>
          <a:xfrm>
            <a:off x="2596515" y="5909945"/>
            <a:ext cx="4284663" cy="398780"/>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IP</a:t>
            </a:r>
            <a:r>
              <a:rPr lang="zh-CN" altLang="en-US" sz="2000">
                <a:latin typeface="Arial" panose="020B0604020202020204" pitchFamily="34" charset="0"/>
                <a:ea typeface="楷体_GB2312" pitchFamily="49" charset="-122"/>
              </a:rPr>
              <a:t>黑白名单校验</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流量配额控制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328613" y="1107123"/>
            <a:ext cx="8186737" cy="230695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流量配额管理的方式：</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①周期性配额</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②一次性配额</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流量配额控制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626870" y="1243330"/>
            <a:ext cx="6378575" cy="4733290"/>
          </a:xfrm>
          <a:prstGeom prst="rect">
            <a:avLst/>
          </a:prstGeom>
        </p:spPr>
      </p:pic>
      <p:sp>
        <p:nvSpPr>
          <p:cNvPr id="66563" name="文本框 5"/>
          <p:cNvSpPr txBox="1"/>
          <p:nvPr/>
        </p:nvSpPr>
        <p:spPr>
          <a:xfrm>
            <a:off x="2596515" y="626554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一次性配额申请</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服务升降级控制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435293" y="502603"/>
            <a:ext cx="8186737" cy="452310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服务升降级</a:t>
            </a:r>
            <a:r>
              <a:rPr lang="zh-CN" altLang="en-US" sz="2400" dirty="0">
                <a:solidFill>
                  <a:schemeClr val="tx1"/>
                </a:solidFill>
                <a:latin typeface="微软雅黑" panose="020B0503020204020204" pitchFamily="34" charset="-122"/>
                <a:ea typeface="微软雅黑" panose="020B0503020204020204" pitchFamily="34" charset="-122"/>
              </a:rPr>
              <a:t>主要用来防止一些服务在请求量积压或瞬间激增的情况下造成能力分发线程被堵满。服务升降级通常应用于以下两种服务:临时活动服务( 如抢红包)和延时高的非核心服务( 如查历史详单)。服务升降级的策略一般有</a:t>
            </a:r>
            <a:r>
              <a:rPr lang="zh-CN" altLang="en-US" sz="2400" dirty="0">
                <a:solidFill>
                  <a:srgbClr val="FF0000"/>
                </a:solidFill>
                <a:latin typeface="微软雅黑" panose="020B0503020204020204" pitchFamily="34" charset="-122"/>
                <a:ea typeface="微软雅黑" panose="020B0503020204020204" pitchFamily="34" charset="-122"/>
              </a:rPr>
              <a:t>熔断和流控</a:t>
            </a:r>
            <a:r>
              <a:rPr lang="zh-CN" altLang="en-US" sz="2400" dirty="0">
                <a:solidFill>
                  <a:schemeClr val="tx1"/>
                </a:solidFill>
                <a:latin typeface="微软雅黑" panose="020B0503020204020204" pitchFamily="34" charset="-122"/>
                <a:ea typeface="微软雅黑" panose="020B0503020204020204" pitchFamily="34" charset="-122"/>
              </a:rPr>
              <a:t>两种。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服务升降级控制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2110740" y="1127760"/>
            <a:ext cx="5704840" cy="5210175"/>
          </a:xfrm>
          <a:prstGeom prst="rect">
            <a:avLst/>
          </a:prstGeom>
        </p:spPr>
      </p:pic>
      <p:sp>
        <p:nvSpPr>
          <p:cNvPr id="66563" name="文本框 5"/>
          <p:cNvSpPr txBox="1"/>
          <p:nvPr/>
        </p:nvSpPr>
        <p:spPr>
          <a:xfrm>
            <a:off x="2358390" y="637349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服务接口降级实现流程</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熔断</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17830" y="1281430"/>
            <a:ext cx="8307705" cy="3046095"/>
          </a:xfrm>
          <a:prstGeom prst="rect">
            <a:avLst/>
          </a:prstGeom>
          <a:noFill/>
        </p:spPr>
        <p:txBody>
          <a:bodyPr wrap="square" rtlCol="0" anchor="t">
            <a:spAutoFit/>
          </a:bodyPr>
          <a:p>
            <a:pPr>
              <a:lnSpc>
                <a:spcPct val="200000"/>
              </a:lnSpc>
            </a:pPr>
            <a:r>
              <a:rPr lang="zh-CN" altLang="en-US" sz="2400" dirty="0">
                <a:solidFill>
                  <a:srgbClr val="FF0000"/>
                </a:solidFill>
                <a:latin typeface="微软雅黑" panose="020B0503020204020204" pitchFamily="34" charset="-122"/>
                <a:ea typeface="微软雅黑" panose="020B0503020204020204" pitchFamily="34" charset="-122"/>
              </a:rPr>
              <a:t>熔断控制</a:t>
            </a:r>
            <a:r>
              <a:rPr lang="zh-CN" altLang="en-US" sz="2400" dirty="0">
                <a:latin typeface="微软雅黑" panose="020B0503020204020204" pitchFamily="34" charset="-122"/>
                <a:ea typeface="微软雅黑" panose="020B0503020204020204" pitchFamily="34" charset="-122"/>
              </a:rPr>
              <a:t>是服务降级的一种实现方式,也是对系统进行过载保护的- -种措施。当在一定时间段内某些服务的调用失败次数达到设置的阈值，就可以对该类服务进行熔断降级处理，以防止系统产生雪崩效应。</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熔断</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57200" y="1438275"/>
            <a:ext cx="8229600" cy="3981450"/>
          </a:xfrm>
          <a:prstGeom prst="rect">
            <a:avLst/>
          </a:prstGeom>
        </p:spPr>
      </p:pic>
      <p:sp>
        <p:nvSpPr>
          <p:cNvPr id="66563" name="文本框 5"/>
          <p:cNvSpPr txBox="1"/>
          <p:nvPr/>
        </p:nvSpPr>
        <p:spPr>
          <a:xfrm>
            <a:off x="2713990" y="587565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熔断器原理</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流量</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17830" y="1281430"/>
            <a:ext cx="8307705" cy="2306955"/>
          </a:xfrm>
          <a:prstGeom prst="rect">
            <a:avLst/>
          </a:prstGeom>
          <a:noFill/>
        </p:spPr>
        <p:txBody>
          <a:bodyPr wrap="square" rtlCol="0" anchor="t">
            <a:spAutoFit/>
          </a:bodyPr>
          <a:p>
            <a:pPr>
              <a:lnSpc>
                <a:spcPct val="200000"/>
              </a:lnSpc>
            </a:pPr>
            <a:r>
              <a:rPr lang="zh-CN" altLang="en-US" sz="2400" dirty="0">
                <a:solidFill>
                  <a:srgbClr val="FF0000"/>
                </a:solidFill>
                <a:latin typeface="微软雅黑" panose="020B0503020204020204" pitchFamily="34" charset="-122"/>
                <a:ea typeface="微软雅黑" panose="020B0503020204020204" pitchFamily="34" charset="-122"/>
              </a:rPr>
              <a:t>流量控制的两种限流方式：</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pPr>
            <a:r>
              <a:rPr lang="zh-CN" altLang="en-US" sz="2400" dirty="0">
                <a:solidFill>
                  <a:schemeClr val="tx1"/>
                </a:solidFill>
                <a:latin typeface="微软雅黑" panose="020B0503020204020204" pitchFamily="34" charset="-122"/>
                <a:ea typeface="微软雅黑" panose="020B0503020204020204" pitchFamily="34" charset="-122"/>
              </a:rPr>
              <a:t>①漏桶算法限流</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400" dirty="0">
                <a:solidFill>
                  <a:schemeClr val="tx1"/>
                </a:solidFill>
                <a:latin typeface="微软雅黑" panose="020B0503020204020204" pitchFamily="34" charset="-122"/>
                <a:ea typeface="微软雅黑" panose="020B0503020204020204" pitchFamily="34" charset="-122"/>
              </a:rPr>
              <a:t>②令牌桶算法限流</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流量</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2300605" y="1324610"/>
            <a:ext cx="4955540" cy="4715510"/>
          </a:xfrm>
          <a:prstGeom prst="rect">
            <a:avLst/>
          </a:prstGeom>
        </p:spPr>
      </p:pic>
      <p:sp>
        <p:nvSpPr>
          <p:cNvPr id="66563" name="文本框 5"/>
          <p:cNvSpPr txBox="1"/>
          <p:nvPr/>
        </p:nvSpPr>
        <p:spPr>
          <a:xfrm>
            <a:off x="2500630" y="626681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漏桶算法限流原理</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73748" y="252413"/>
            <a:ext cx="5549900" cy="52197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第九章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下一代基础架构平台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8.1  多租户架构</a:t>
            </a:r>
            <a:endPar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8.2  能力开放平台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8.3  智能运</a:t>
            </a:r>
            <a:r>
              <a:rPr kumimoji="0" lang="zh-CN"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维</a:t>
            </a:r>
            <a:endParaRPr kumimoji="0" lang="zh-CN"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流量</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809240" y="617664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令牌桶</a:t>
            </a:r>
            <a:r>
              <a:rPr lang="zh-CN" altLang="en-US" sz="2000">
                <a:latin typeface="Arial" panose="020B0604020202020204" pitchFamily="34" charset="0"/>
                <a:ea typeface="楷体_GB2312" pitchFamily="49" charset="-122"/>
              </a:rPr>
              <a:t>算法限流原理</a:t>
            </a:r>
            <a:endParaRPr lang="zh-CN" altLang="en-US" sz="2000">
              <a:latin typeface="Arial" panose="020B0604020202020204" pitchFamily="34" charset="0"/>
              <a:ea typeface="楷体_GB2312" pitchFamily="49" charset="-122"/>
            </a:endParaRPr>
          </a:p>
        </p:txBody>
      </p:sp>
      <p:pic>
        <p:nvPicPr>
          <p:cNvPr id="4" name="图片 3"/>
          <p:cNvPicPr>
            <a:picLocks noChangeAspect="1"/>
          </p:cNvPicPr>
          <p:nvPr/>
        </p:nvPicPr>
        <p:blipFill>
          <a:blip r:embed="rId1"/>
          <a:stretch>
            <a:fillRect/>
          </a:stretch>
        </p:blipFill>
        <p:spPr>
          <a:xfrm>
            <a:off x="1052195" y="1301115"/>
            <a:ext cx="7181850" cy="4591050"/>
          </a:xfrm>
          <a:prstGeom prst="rect">
            <a:avLst/>
          </a:prstGeom>
        </p:spPr>
      </p:pic>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传输安全控制</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56845" y="1238885"/>
            <a:ext cx="9131935" cy="4523105"/>
          </a:xfrm>
          <a:prstGeom prst="rect">
            <a:avLst/>
          </a:prstGeom>
          <a:noFill/>
        </p:spPr>
        <p:txBody>
          <a:bodyPr wrap="square" rtlCol="0" anchor="t">
            <a:spAutoFit/>
          </a:bodyPr>
          <a:p>
            <a:pPr>
              <a:lnSpc>
                <a:spcPct val="200000"/>
              </a:lnSpc>
            </a:pPr>
            <a:r>
              <a:rPr lang="zh-CN" altLang="en-US" sz="2400" dirty="0">
                <a:solidFill>
                  <a:srgbClr val="FF0000"/>
                </a:solidFill>
                <a:latin typeface="微软雅黑" panose="020B0503020204020204" pitchFamily="34" charset="-122"/>
                <a:ea typeface="微软雅黑" panose="020B0503020204020204" pitchFamily="34" charset="-122"/>
              </a:rPr>
              <a:t>传输安全管控包括数据传输机密性保护和数据传输完整性保护。</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200000"/>
              </a:lnSpc>
            </a:pPr>
            <a:r>
              <a:rPr lang="zh-CN" altLang="en-US" sz="2400" dirty="0">
                <a:solidFill>
                  <a:schemeClr val="tx1"/>
                </a:solidFill>
                <a:latin typeface="微软雅黑" panose="020B0503020204020204" pitchFamily="34" charset="-122"/>
                <a:ea typeface="微软雅黑" panose="020B0503020204020204" pitchFamily="34" charset="-122"/>
              </a:rPr>
              <a:t>①数据传输机密性保护是对关键的数据(如支付数据、订购数据、用户名和密码等)进行加密处理，保证数据的机密性，防止数据被窃取。</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400" dirty="0">
                <a:solidFill>
                  <a:schemeClr val="tx1"/>
                </a:solidFill>
                <a:latin typeface="微软雅黑" panose="020B0503020204020204" pitchFamily="34" charset="-122"/>
                <a:ea typeface="微软雅黑" panose="020B0503020204020204" pitchFamily="34" charset="-122"/>
              </a:rPr>
              <a:t>②数据传输完整性保护是采用数字签名技术，对网络中传输的数据进行安全处理，保证传输数据的完整性，防止数据被篡改。</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用户授权</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435293" y="502603"/>
            <a:ext cx="8186737" cy="230695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风险等级身份认证</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en-US" altLang="zh-CN" sz="2400" dirty="0">
                <a:solidFill>
                  <a:schemeClr val="tx1"/>
                </a:solidFill>
                <a:latin typeface="微软雅黑" panose="020B0503020204020204" pitchFamily="34" charset="-122"/>
                <a:ea typeface="微软雅黑" panose="020B0503020204020204" pitchFamily="34" charset="-122"/>
              </a:rPr>
              <a:t>2.OAuth</a:t>
            </a:r>
            <a:r>
              <a:rPr lang="zh-CN" altLang="en-US" sz="2400" dirty="0">
                <a:solidFill>
                  <a:schemeClr val="tx1"/>
                </a:solidFill>
                <a:latin typeface="微软雅黑" panose="020B0503020204020204" pitchFamily="34" charset="-122"/>
                <a:ea typeface="微软雅黑" panose="020B0503020204020204" pitchFamily="34" charset="-122"/>
              </a:rPr>
              <a:t>认证授权</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风险等级身份认证</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2847975" y="1087755"/>
            <a:ext cx="4677410" cy="5659120"/>
          </a:xfrm>
          <a:prstGeom prst="rect">
            <a:avLst/>
          </a:prstGeom>
        </p:spPr>
      </p:pic>
      <p:sp>
        <p:nvSpPr>
          <p:cNvPr id="3" name="文本框 2"/>
          <p:cNvSpPr txBox="1"/>
          <p:nvPr/>
        </p:nvSpPr>
        <p:spPr>
          <a:xfrm>
            <a:off x="1439545" y="2630805"/>
            <a:ext cx="1044575" cy="3242310"/>
          </a:xfrm>
          <a:prstGeom prst="rect">
            <a:avLst/>
          </a:prstGeom>
          <a:noFill/>
        </p:spPr>
        <p:txBody>
          <a:bodyPr vert="eaVert" wrap="square" rtlCol="0">
            <a:spAutoFit/>
          </a:bodyPr>
          <a:p>
            <a:r>
              <a:rPr lang="zh-CN" altLang="en-US" sz="2000"/>
              <a:t>用户身份认证</a:t>
            </a:r>
            <a:r>
              <a:rPr lang="zh-CN" altLang="en-US" sz="2000"/>
              <a:t>流程</a:t>
            </a:r>
            <a:endParaRPr lang="zh-CN" altLang="en-US"/>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OAuth</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认证授权</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374968" y="1275398"/>
            <a:ext cx="8186737" cy="3784600"/>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OAuth2.0</a:t>
            </a:r>
            <a:r>
              <a:rPr lang="zh-CN" altLang="en-US" sz="2400" dirty="0">
                <a:solidFill>
                  <a:schemeClr val="tx1"/>
                </a:solidFill>
                <a:latin typeface="微软雅黑" panose="020B0503020204020204" pitchFamily="34" charset="-122"/>
                <a:ea typeface="微软雅黑" panose="020B0503020204020204" pitchFamily="34" charset="-122"/>
              </a:rPr>
              <a:t>是国际通用的标准认证协议，主要用于用户身份验证以及获取用户授权。用户通过第三方应用向能力开放平台发起能力调用请求时，能力开放平台为第三方应用提供授权凭证接口和令牌接口,允许用户决定是否授权第三方应用访问他们存储在能力开放平台的服务提供者上的信息。</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OAuth</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认证授权</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374968" y="1168718"/>
            <a:ext cx="8186737" cy="526224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能力开放平台支持3种授权方式:</a:t>
            </a:r>
            <a:r>
              <a:rPr lang="zh-CN" altLang="en-US"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Client Credential( CC )</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Authorization Code( AC)</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Implicit Grant(IG)</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latin typeface="微软雅黑" panose="020B0503020204020204" pitchFamily="34" charset="-122"/>
                <a:ea typeface="微软雅黑" panose="020B0503020204020204" pitchFamily="34" charset="-122"/>
              </a:rPr>
              <a:t>其中，AC模式主要用于Web应用场景下; IG 模式用于手机客户端应用场景; CC通常用于访问Web和客户端应用中的公共资源场景。</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2004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管控</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4523105"/>
          </a:xfrm>
          <a:prstGeom prst="rect">
            <a:avLst/>
          </a:prstGeom>
          <a:noFill/>
          <a:ln w="9525">
            <a:noFill/>
          </a:ln>
        </p:spPr>
        <p:txBody>
          <a:bodyPr wrap="square" anchor="t">
            <a:spAutoFit/>
          </a:bodyPr>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服务注册</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服务编排与封装</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服务参数匹配</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服务路由</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服务注册</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304609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能力开放平台提供的两种服务注册方式：</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①批量导入</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②单个服务注册</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服务注册</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2454275" y="1142365"/>
            <a:ext cx="4712970" cy="5224780"/>
          </a:xfrm>
          <a:prstGeom prst="rect">
            <a:avLst/>
          </a:prstGeom>
        </p:spPr>
      </p:pic>
      <p:sp>
        <p:nvSpPr>
          <p:cNvPr id="66563" name="文本框 5"/>
          <p:cNvSpPr txBox="1"/>
          <p:nvPr/>
        </p:nvSpPr>
        <p:spPr>
          <a:xfrm>
            <a:off x="2595880" y="642556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服务注册页面</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服务编排与封装</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89230" y="1273175"/>
            <a:ext cx="8765540" cy="4917440"/>
          </a:xfrm>
          <a:prstGeom prst="rect">
            <a:avLst/>
          </a:prstGeom>
        </p:spPr>
      </p:pic>
      <p:sp>
        <p:nvSpPr>
          <p:cNvPr id="5" name="文本框 5"/>
          <p:cNvSpPr txBox="1"/>
          <p:nvPr/>
        </p:nvSpPr>
        <p:spPr>
          <a:xfrm>
            <a:off x="2557780" y="633539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可视化服务编排</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多租户架构</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4523105"/>
          </a:xfrm>
          <a:prstGeom prst="rect">
            <a:avLst/>
          </a:prstGeom>
          <a:noFill/>
          <a:ln w="9525">
            <a:noFill/>
          </a:ln>
        </p:spPr>
        <p:txBody>
          <a:bodyPr wrap="square" anchor="t">
            <a:spAutoFit/>
          </a:bodyPr>
          <a:p>
            <a:pPr marL="342900" indent="-342900" eaLnBrk="0" hangingPunct="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多租户的模型及体系结构</a:t>
            </a:r>
            <a:endParaRPr lang="zh-CN" altLang="en-US" sz="2400" dirty="0">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租户隔离</a:t>
            </a:r>
            <a:endParaRPr lang="zh-CN" altLang="en-US" sz="2400" dirty="0">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多租户管理</a:t>
            </a:r>
            <a:r>
              <a:rPr lang="zh-CN" altLang="en-US" sz="2400" dirty="0">
                <a:latin typeface="微软雅黑" panose="020B0503020204020204" pitchFamily="34" charset="-122"/>
                <a:ea typeface="微软雅黑" panose="020B0503020204020204" pitchFamily="34" charset="-122"/>
              </a:rPr>
              <a:t>平台</a:t>
            </a:r>
            <a:endParaRPr lang="zh-CN" altLang="en-US"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endParaRPr lang="zh-CN" altLang="en-US" sz="2400" dirty="0">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服务参数匹配</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621030" y="1953260"/>
            <a:ext cx="8115300" cy="2667000"/>
          </a:xfrm>
          <a:prstGeom prst="rect">
            <a:avLst/>
          </a:prstGeom>
        </p:spPr>
      </p:pic>
      <p:sp>
        <p:nvSpPr>
          <p:cNvPr id="66563" name="文本框 5"/>
          <p:cNvSpPr txBox="1"/>
          <p:nvPr/>
        </p:nvSpPr>
        <p:spPr>
          <a:xfrm>
            <a:off x="2489200" y="514540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服务编排适配</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服务路由</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304609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en-US" altLang="zh-CN" sz="2400" dirty="0">
                <a:solidFill>
                  <a:srgbClr val="FF0000"/>
                </a:solidFill>
                <a:latin typeface="微软雅黑" panose="020B0503020204020204" pitchFamily="34" charset="-122"/>
                <a:ea typeface="微软雅黑" panose="020B0503020204020204" pitchFamily="34" charset="-122"/>
              </a:rPr>
              <a:t>服务路由</a:t>
            </a:r>
            <a:r>
              <a:rPr lang="en-US" altLang="zh-CN" sz="2400" dirty="0">
                <a:solidFill>
                  <a:schemeClr val="tx1"/>
                </a:solidFill>
                <a:latin typeface="微软雅黑" panose="020B0503020204020204" pitchFamily="34" charset="-122"/>
                <a:ea typeface="微软雅黑" panose="020B0503020204020204" pitchFamily="34" charset="-122"/>
              </a:rPr>
              <a:t>是确定服务执行具体在哪个节点上进行，由于能力开放平台的服务来自业务中心，而每个业务中心都是集群部署，所以服务路由首先是要确定哪个业务中心，然后再确定哪台主机。</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73748" y="252413"/>
            <a:ext cx="5549900" cy="521970"/>
          </a:xfrm>
          <a:prstGeom prst="rect">
            <a:avLst/>
          </a:prstGeom>
          <a:noFill/>
          <a:ln>
            <a:noFill/>
          </a:ln>
        </p:spPr>
        <p:txBody>
          <a:bodyPr wrap="square">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第九章</a:t>
            </a:r>
            <a:r>
              <a:rPr kumimoji="0" lang="en-US" altLang="zh-CN"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下一代基础架构平台</a:t>
            </a:r>
            <a:endParaRPr kumimoji="0" lang="zh-CN" alt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4" name="Rectangle 2"/>
          <p:cNvSpPr txBox="1">
            <a:spLocks noChangeArrowheads="1"/>
          </p:cNvSpPr>
          <p:nvPr/>
        </p:nvSpPr>
        <p:spPr>
          <a:xfrm>
            <a:off x="947738" y="1346200"/>
            <a:ext cx="7772400" cy="3581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2"/>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8.1  多租户架构</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rPr>
              <a:t>8.2  能力开放平台</a:t>
            </a:r>
            <a:endParaRPr kumimoji="0" sz="2400" b="0" i="0" u="none" strike="noStrike" kern="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l" defTabSz="914400" rtl="0" eaLnBrk="0" fontAlgn="base" latinLnBrk="0" hangingPunct="0">
              <a:lnSpc>
                <a:spcPct val="200000"/>
              </a:lnSpc>
              <a:spcBef>
                <a:spcPct val="0"/>
              </a:spcBef>
              <a:spcAft>
                <a:spcPct val="0"/>
              </a:spcAft>
              <a:buClrTx/>
              <a:buSzTx/>
              <a:buFontTx/>
              <a:buNone/>
              <a:defRPr/>
            </a:pPr>
            <a:r>
              <a:rPr kumimoji="0"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8.3  智能运</a:t>
            </a:r>
            <a:r>
              <a:rPr kumimoji="0" lang="zh-CN"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rPr>
              <a:t>维</a:t>
            </a:r>
            <a:endParaRPr kumimoji="0" lang="zh-CN" sz="24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334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智能运维</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328613" y="1249363"/>
            <a:ext cx="8186737" cy="3784600"/>
          </a:xfrm>
          <a:prstGeom prst="rect">
            <a:avLst/>
          </a:prstGeom>
          <a:noFill/>
          <a:ln w="9525">
            <a:noFill/>
          </a:ln>
        </p:spPr>
        <p:txBody>
          <a:bodyPr wrap="square" anchor="t">
            <a:spAutoFit/>
          </a:bodyPr>
          <a:p>
            <a:pPr eaLnBrk="0" hangingPunct="0">
              <a:lnSpc>
                <a:spcPct val="200000"/>
              </a:lnSpc>
              <a:buClr>
                <a:srgbClr val="FF0000"/>
              </a:buClr>
              <a:buSzTx/>
            </a:pPr>
            <a:r>
              <a:rPr lang="zh-CN" altLang="en-US" sz="2400" dirty="0">
                <a:solidFill>
                  <a:srgbClr val="FF0000"/>
                </a:solidFill>
                <a:latin typeface="微软雅黑" panose="020B0503020204020204" pitchFamily="34" charset="-122"/>
                <a:ea typeface="微软雅黑" panose="020B0503020204020204" pitchFamily="34" charset="-122"/>
              </a:rPr>
              <a:t>重点：</a:t>
            </a:r>
            <a:endParaRPr lang="zh-CN" altLang="en-US" sz="2400" dirty="0">
              <a:solidFill>
                <a:srgbClr val="FF0000"/>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大数据技术特点</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智能运维整体流程</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智能化运维场景分析</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2004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大数据技术特点</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568960" y="1210945"/>
            <a:ext cx="8006080" cy="4888230"/>
          </a:xfrm>
          <a:prstGeom prst="rect">
            <a:avLst/>
          </a:prstGeom>
        </p:spPr>
      </p:pic>
      <p:sp>
        <p:nvSpPr>
          <p:cNvPr id="66563" name="文本框 5"/>
          <p:cNvSpPr txBox="1"/>
          <p:nvPr/>
        </p:nvSpPr>
        <p:spPr>
          <a:xfrm>
            <a:off x="2773680" y="6205855"/>
            <a:ext cx="4284663" cy="398780"/>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Hadoop</a:t>
            </a:r>
            <a:r>
              <a:rPr lang="zh-CN" altLang="en-US" sz="2000">
                <a:latin typeface="Arial" panose="020B0604020202020204" pitchFamily="34" charset="0"/>
                <a:ea typeface="楷体_GB2312" pitchFamily="49" charset="-122"/>
              </a:rPr>
              <a:t>架构</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32004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大数据技术特点</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880360" y="6454775"/>
            <a:ext cx="4284663" cy="398780"/>
          </a:xfrm>
          <a:prstGeom prst="rect">
            <a:avLst/>
          </a:prstGeom>
          <a:noFill/>
          <a:ln w="9525">
            <a:noFill/>
          </a:ln>
        </p:spPr>
        <p:txBody>
          <a:bodyPr wrap="square" anchor="t">
            <a:spAutoFit/>
          </a:bodyPr>
          <a:p>
            <a:pPr algn="ctr" eaLnBrk="0" hangingPunct="0"/>
            <a:r>
              <a:rPr lang="en-US" altLang="zh-CN" sz="2000">
                <a:latin typeface="Arial" panose="020B0604020202020204" pitchFamily="34" charset="0"/>
                <a:ea typeface="楷体_GB2312" pitchFamily="49" charset="-122"/>
              </a:rPr>
              <a:t>Hadoop2.0</a:t>
            </a:r>
            <a:r>
              <a:rPr lang="zh-CN" altLang="en-US" sz="2000">
                <a:latin typeface="Arial" panose="020B0604020202020204" pitchFamily="34" charset="0"/>
                <a:ea typeface="楷体_GB2312" pitchFamily="49" charset="-122"/>
              </a:rPr>
              <a:t>架构生态图</a:t>
            </a:r>
            <a:endParaRPr lang="zh-CN" altLang="en-US" sz="2000">
              <a:latin typeface="Arial" panose="020B0604020202020204" pitchFamily="34" charset="0"/>
              <a:ea typeface="楷体_GB2312" pitchFamily="49" charset="-122"/>
            </a:endParaRPr>
          </a:p>
        </p:txBody>
      </p:sp>
      <p:pic>
        <p:nvPicPr>
          <p:cNvPr id="4" name="图片 3"/>
          <p:cNvPicPr>
            <a:picLocks noChangeAspect="1"/>
          </p:cNvPicPr>
          <p:nvPr/>
        </p:nvPicPr>
        <p:blipFill>
          <a:blip r:embed="rId1"/>
          <a:stretch>
            <a:fillRect/>
          </a:stretch>
        </p:blipFill>
        <p:spPr>
          <a:xfrm>
            <a:off x="464185" y="1138555"/>
            <a:ext cx="8396605" cy="5379085"/>
          </a:xfrm>
          <a:prstGeom prst="rect">
            <a:avLst/>
          </a:prstGeom>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智能运维整体流程</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1568450"/>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系统运维的步骤大致可以概括为</a:t>
            </a:r>
            <a:r>
              <a:rPr lang="zh-CN" altLang="en-US" sz="2400" dirty="0">
                <a:solidFill>
                  <a:srgbClr val="FF0000"/>
                </a:solidFill>
                <a:latin typeface="微软雅黑" panose="020B0503020204020204" pitchFamily="34" charset="-122"/>
                <a:ea typeface="微软雅黑" panose="020B0503020204020204" pitchFamily="34" charset="-122"/>
              </a:rPr>
              <a:t>监测日志收集、日志数据分析决策和自动化程序控制。</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46228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智能运维整体流程</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276860" y="1515745"/>
            <a:ext cx="8660765" cy="4005580"/>
          </a:xfrm>
          <a:prstGeom prst="rect">
            <a:avLst/>
          </a:prstGeom>
        </p:spPr>
      </p:pic>
      <p:sp>
        <p:nvSpPr>
          <p:cNvPr id="66563" name="文本框 5"/>
          <p:cNvSpPr txBox="1"/>
          <p:nvPr/>
        </p:nvSpPr>
        <p:spPr>
          <a:xfrm>
            <a:off x="2595880" y="602805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智能运维平台原理</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5334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智能化运维场景分析</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 name="Text Box 4"/>
          <p:cNvSpPr txBox="1"/>
          <p:nvPr/>
        </p:nvSpPr>
        <p:spPr>
          <a:xfrm>
            <a:off x="328613" y="1071563"/>
            <a:ext cx="8186737" cy="5262245"/>
          </a:xfrm>
          <a:prstGeom prst="rect">
            <a:avLst/>
          </a:prstGeom>
          <a:noFill/>
          <a:ln w="9525">
            <a:noFill/>
          </a:ln>
        </p:spPr>
        <p:txBody>
          <a:bodyPr wrap="square" anchor="t">
            <a:spAutoFit/>
          </a:bodyPr>
          <a:p>
            <a:pPr eaLnBrk="0" hangingPunct="0">
              <a:lnSpc>
                <a:spcPct val="200000"/>
              </a:lnSpc>
              <a:buClr>
                <a:srgbClr val="FF0000"/>
              </a:buClr>
              <a:buSzTx/>
            </a:pPr>
            <a:r>
              <a:rPr lang="zh-CN" altLang="en-US" sz="2400" dirty="0">
                <a:solidFill>
                  <a:srgbClr val="FF0000"/>
                </a:solidFill>
                <a:latin typeface="微软雅黑" panose="020B0503020204020204" pitchFamily="34" charset="-122"/>
                <a:ea typeface="微软雅黑" panose="020B0503020204020204" pitchFamily="34" charset="-122"/>
              </a:rPr>
              <a:t>人工智能在运维中的应用可从以下几个方面开展：</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自动化日常巡检</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自动化故障修复</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rPr>
              <a:t>自动化容灾容错</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4.</a:t>
            </a:r>
            <a:r>
              <a:rPr lang="zh-CN" altLang="en-US" sz="2400" dirty="0">
                <a:solidFill>
                  <a:schemeClr val="tx1"/>
                </a:solidFill>
                <a:latin typeface="微软雅黑" panose="020B0503020204020204" pitchFamily="34" charset="-122"/>
                <a:ea typeface="微软雅黑" panose="020B0503020204020204" pitchFamily="34" charset="-122"/>
              </a:rPr>
              <a:t>自动化配置管理</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5.</a:t>
            </a:r>
            <a:r>
              <a:rPr lang="zh-CN" altLang="en-US" sz="2400" dirty="0">
                <a:solidFill>
                  <a:schemeClr val="tx1"/>
                </a:solidFill>
                <a:latin typeface="微软雅黑" panose="020B0503020204020204" pitchFamily="34" charset="-122"/>
                <a:ea typeface="微软雅黑" panose="020B0503020204020204" pitchFamily="34" charset="-122"/>
              </a:rPr>
              <a:t>自动化资源申请</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pPr>
            <a:r>
              <a:rPr lang="en-US" altLang="zh-CN" sz="2400" dirty="0">
                <a:solidFill>
                  <a:schemeClr val="tx1"/>
                </a:solidFill>
                <a:latin typeface="微软雅黑" panose="020B0503020204020204" pitchFamily="34" charset="-122"/>
                <a:ea typeface="微软雅黑" panose="020B0503020204020204" pitchFamily="34" charset="-122"/>
              </a:rPr>
              <a:t>6.</a:t>
            </a:r>
            <a:r>
              <a:rPr lang="zh-CN" altLang="en-US" sz="2400" dirty="0">
                <a:solidFill>
                  <a:schemeClr val="tx1"/>
                </a:solidFill>
                <a:latin typeface="微软雅黑" panose="020B0503020204020204" pitchFamily="34" charset="-122"/>
                <a:ea typeface="微软雅黑" panose="020B0503020204020204" pitchFamily="34" charset="-122"/>
              </a:rPr>
              <a:t>自动化应用发布</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85344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多租户的模型及体系结构</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1750" y="2153285"/>
            <a:ext cx="9067165" cy="1635125"/>
          </a:xfrm>
          <a:prstGeom prst="rect">
            <a:avLst/>
          </a:prstGeom>
        </p:spPr>
      </p:pic>
      <p:sp>
        <p:nvSpPr>
          <p:cNvPr id="66563" name="文本框 5"/>
          <p:cNvSpPr txBox="1"/>
          <p:nvPr/>
        </p:nvSpPr>
        <p:spPr>
          <a:xfrm>
            <a:off x="2785745" y="466026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多租户应用的四级成熟度模型</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85344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多租户的模型及体系结构</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563" name="文本框 5"/>
          <p:cNvSpPr txBox="1"/>
          <p:nvPr/>
        </p:nvSpPr>
        <p:spPr>
          <a:xfrm>
            <a:off x="2607945" y="498030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多租户数据库模式</a:t>
            </a:r>
            <a:endParaRPr lang="zh-CN" altLang="en-US" sz="2000">
              <a:latin typeface="Arial" panose="020B0604020202020204" pitchFamily="34" charset="0"/>
              <a:ea typeface="楷体_GB2312" pitchFamily="49" charset="-122"/>
            </a:endParaRPr>
          </a:p>
        </p:txBody>
      </p:sp>
      <p:pic>
        <p:nvPicPr>
          <p:cNvPr id="4" name="图片 3"/>
          <p:cNvPicPr>
            <a:picLocks noChangeAspect="1"/>
          </p:cNvPicPr>
          <p:nvPr/>
        </p:nvPicPr>
        <p:blipFill>
          <a:blip r:embed="rId1"/>
          <a:stretch>
            <a:fillRect/>
          </a:stretch>
        </p:blipFill>
        <p:spPr>
          <a:xfrm>
            <a:off x="200660" y="1878330"/>
            <a:ext cx="8742680" cy="2807335"/>
          </a:xfrm>
          <a:prstGeom prst="rect">
            <a:avLst/>
          </a:prstGeom>
        </p:spPr>
      </p:pic>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租户隔离</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5262245"/>
          </a:xfrm>
          <a:prstGeom prst="rect">
            <a:avLst/>
          </a:prstGeom>
          <a:noFill/>
          <a:ln w="9525">
            <a:noFill/>
          </a:ln>
        </p:spPr>
        <p:txBody>
          <a:bodyPr wrap="square" anchor="t">
            <a:spAutoFit/>
          </a:bodyPr>
          <a:p>
            <a:pPr eaLnBrk="0" hangingPunct="0">
              <a:lnSpc>
                <a:spcPct val="200000"/>
              </a:lnSpc>
              <a:buClr>
                <a:srgbClr val="FF0000"/>
              </a:buClr>
              <a:buSzTx/>
              <a:buFont typeface="Wingdings" panose="05000000000000000000" charset="0"/>
            </a:pPr>
            <a:r>
              <a:rPr lang="zh-CN" altLang="en-US" sz="2400" dirty="0">
                <a:solidFill>
                  <a:srgbClr val="FF0000"/>
                </a:solidFill>
                <a:latin typeface="微软雅黑" panose="020B0503020204020204" pitchFamily="34" charset="-122"/>
                <a:ea typeface="微软雅黑" panose="020B0503020204020204" pitchFamily="34" charset="-122"/>
              </a:rPr>
              <a:t>租户隔离方式：</a:t>
            </a:r>
            <a:endParaRPr lang="zh-CN" altLang="en-US" sz="2400" dirty="0">
              <a:solidFill>
                <a:srgbClr val="FF0000"/>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①物理隔离</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②虚拟隔离</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③中间件隔离</a:t>
            </a:r>
            <a:endParaRPr lang="zh-CN" altLang="en-US"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r>
              <a:rPr lang="zh-CN" altLang="en-US" sz="2400" dirty="0">
                <a:solidFill>
                  <a:schemeClr val="tx1"/>
                </a:solidFill>
                <a:latin typeface="微软雅黑" panose="020B0503020204020204" pitchFamily="34" charset="-122"/>
                <a:ea typeface="微软雅黑" panose="020B0503020204020204" pitchFamily="34" charset="-122"/>
              </a:rPr>
              <a:t>④共享中间件隔离</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endParaRPr lang="en-US" altLang="zh-CN"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租户隔离</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08940" y="1345565"/>
            <a:ext cx="8462645" cy="4706620"/>
          </a:xfrm>
          <a:prstGeom prst="rect">
            <a:avLst/>
          </a:prstGeom>
        </p:spPr>
      </p:pic>
      <p:sp>
        <p:nvSpPr>
          <p:cNvPr id="66563" name="文本框 5"/>
          <p:cNvSpPr txBox="1"/>
          <p:nvPr/>
        </p:nvSpPr>
        <p:spPr>
          <a:xfrm>
            <a:off x="2679065" y="6189345"/>
            <a:ext cx="4284663" cy="398780"/>
          </a:xfrm>
          <a:prstGeom prst="rect">
            <a:avLst/>
          </a:prstGeom>
          <a:noFill/>
          <a:ln w="9525">
            <a:noFill/>
          </a:ln>
        </p:spPr>
        <p:txBody>
          <a:bodyPr wrap="square" anchor="t">
            <a:spAutoFit/>
          </a:bodyPr>
          <a:p>
            <a:pPr algn="ctr" eaLnBrk="0" hangingPunct="0"/>
            <a:r>
              <a:rPr lang="zh-CN" altLang="en-US" sz="2000">
                <a:latin typeface="Arial" panose="020B0604020202020204" pitchFamily="34" charset="0"/>
                <a:ea typeface="楷体_GB2312" pitchFamily="49" charset="-122"/>
              </a:rPr>
              <a:t>租户隔离方式</a:t>
            </a:r>
            <a:endParaRPr lang="zh-CN" altLang="en-US" sz="2000">
              <a:latin typeface="Arial" panose="020B0604020202020204" pitchFamily="34" charset="0"/>
              <a:ea typeface="楷体_GB2312" pitchFamily="49"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711200" y="249238"/>
            <a:ext cx="4832350" cy="521970"/>
          </a:xfrm>
          <a:prstGeom prst="rect">
            <a:avLst/>
          </a:prstGeom>
          <a:noFill/>
          <a:ln>
            <a:noFill/>
          </a:ln>
        </p:spPr>
        <p:txBody>
          <a:bodyPr>
            <a:spAutoFit/>
          </a:bodyPr>
          <a:lstStyle>
            <a:lvl1pPr>
              <a:spcBef>
                <a:spcPct val="20000"/>
              </a:spcBef>
              <a:buClr>
                <a:srgbClr val="C00000"/>
              </a:buClr>
              <a:buSzPct val="90000"/>
              <a:buFont typeface="Wingdings" panose="05000000000000000000" pitchFamily="2" charset="2"/>
              <a:buChar char="p"/>
              <a:defRPr sz="3200">
                <a:solidFill>
                  <a:schemeClr val="tx1"/>
                </a:solidFill>
                <a:latin typeface="Courier New" panose="02070309020205020404" pitchFamily="49" charset="0"/>
                <a:ea typeface="幼圆" panose="02010509060101010101" pitchFamily="49" charset="-122"/>
              </a:defRPr>
            </a:lvl1pPr>
            <a:lvl2pPr marL="742950" indent="-285750">
              <a:spcBef>
                <a:spcPct val="20000"/>
              </a:spcBef>
              <a:buClr>
                <a:srgbClr val="C00000"/>
              </a:buClr>
              <a:buSzPct val="80000"/>
              <a:buFont typeface="Wingdings" panose="05000000000000000000" pitchFamily="2" charset="2"/>
              <a:buChar char="n"/>
              <a:defRPr sz="2800">
                <a:solidFill>
                  <a:schemeClr val="tx1"/>
                </a:solidFill>
                <a:latin typeface="Courier New" panose="02070309020205020404" pitchFamily="49" charset="0"/>
                <a:ea typeface="幼圆" panose="02010509060101010101" pitchFamily="49" charset="-122"/>
              </a:defRPr>
            </a:lvl2pPr>
            <a:lvl3pPr marL="1143000" indent="-228600">
              <a:spcBef>
                <a:spcPct val="20000"/>
              </a:spcBef>
              <a:buClr>
                <a:srgbClr val="990099"/>
              </a:buClr>
              <a:buSzPct val="65000"/>
              <a:buFont typeface="Wingdings" panose="05000000000000000000" pitchFamily="2" charset="2"/>
              <a:buChar char="p"/>
              <a:defRPr sz="2400">
                <a:solidFill>
                  <a:schemeClr val="tx1"/>
                </a:solidFill>
                <a:latin typeface="Courier New" panose="02070309020205020404" pitchFamily="49" charset="0"/>
                <a:ea typeface="幼圆" panose="02010509060101010101" pitchFamily="49"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Courier New" panose="02070309020205020404" pitchFamily="49"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多租户管理</a:t>
            </a:r>
            <a:r>
              <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平台</a:t>
            </a:r>
            <a:endParaRPr kumimoji="0" lang="zh-CN" altLang="en-US" sz="2800" b="1"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514" name="Text Box 4"/>
          <p:cNvSpPr txBox="1"/>
          <p:nvPr/>
        </p:nvSpPr>
        <p:spPr>
          <a:xfrm>
            <a:off x="328613" y="1249363"/>
            <a:ext cx="8186737" cy="3784600"/>
          </a:xfrm>
          <a:prstGeom prst="rect">
            <a:avLst/>
          </a:prstGeom>
          <a:noFill/>
          <a:ln w="9525">
            <a:noFill/>
          </a:ln>
        </p:spPr>
        <p:txBody>
          <a:bodyPr wrap="square" anchor="t">
            <a:spAutoFit/>
          </a:bodyPr>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管理平台架构</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多租户管理平台的实现原理</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多租户的访问控制</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200000"/>
              </a:lnSpc>
              <a:buClr>
                <a:srgbClr val="FF0000"/>
              </a:buClr>
              <a:buSzTx/>
              <a:buFont typeface="Wingdings" panose="05000000000000000000" charset="0"/>
              <a:buChar char="p"/>
            </a:pPr>
            <a:r>
              <a:rPr lang="zh-CN" altLang="en-US" sz="2400" dirty="0">
                <a:solidFill>
                  <a:schemeClr val="tx1"/>
                </a:solidFill>
                <a:latin typeface="微软雅黑" panose="020B0503020204020204" pitchFamily="34" charset="-122"/>
                <a:ea typeface="微软雅黑" panose="020B0503020204020204" pitchFamily="34" charset="-122"/>
              </a:rPr>
              <a:t>多租户的安全访问</a:t>
            </a:r>
            <a:endParaRPr lang="en-US" altLang="zh-CN" sz="2400" dirty="0">
              <a:solidFill>
                <a:schemeClr val="tx1"/>
              </a:solidFill>
              <a:latin typeface="微软雅黑" panose="020B0503020204020204" pitchFamily="34" charset="-122"/>
              <a:ea typeface="微软雅黑" panose="020B0503020204020204" pitchFamily="34" charset="-122"/>
            </a:endParaRPr>
          </a:p>
          <a:p>
            <a:pPr eaLnBrk="0" hangingPunct="0">
              <a:lnSpc>
                <a:spcPct val="200000"/>
              </a:lnSpc>
              <a:buClr>
                <a:srgbClr val="FF0000"/>
              </a:buClr>
              <a:buSzTx/>
              <a:buFont typeface="Wingdings" panose="05000000000000000000" charset="0"/>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zoom/>
  </p:transition>
</p:sld>
</file>

<file path=ppt/theme/theme1.xml><?xml version="1.0" encoding="utf-8"?>
<a:theme xmlns:a="http://schemas.openxmlformats.org/drawingml/2006/main" name="1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3175" algn="ctr">
          <a:solidFill>
            <a:schemeClr val="tx1"/>
          </a:solidFill>
          <a:miter lim="800000"/>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1936</Words>
  <Application>WPS 演示</Application>
  <PresentationFormat>全屏显示(4:3)</PresentationFormat>
  <Paragraphs>262</Paragraphs>
  <Slides>48</Slides>
  <Notes>2</Notes>
  <HiddenSlides>0</HiddenSlides>
  <MMClips>1</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48</vt:i4>
      </vt:variant>
    </vt:vector>
  </HeadingPairs>
  <TitlesOfParts>
    <vt:vector size="68" baseType="lpstr">
      <vt:lpstr>Arial</vt:lpstr>
      <vt:lpstr>宋体</vt:lpstr>
      <vt:lpstr>Wingdings</vt:lpstr>
      <vt:lpstr>楷体_GB2312</vt:lpstr>
      <vt:lpstr>新宋体</vt:lpstr>
      <vt:lpstr>黑体</vt:lpstr>
      <vt:lpstr>Tahoma</vt:lpstr>
      <vt:lpstr>Courier New</vt:lpstr>
      <vt:lpstr>幼圆</vt:lpstr>
      <vt:lpstr>Times New Roman</vt:lpstr>
      <vt:lpstr>微软雅黑</vt:lpstr>
      <vt:lpstr>华文新魏</vt:lpstr>
      <vt:lpstr>Wingdings</vt:lpstr>
      <vt:lpstr>Arial Unicode MS</vt:lpstr>
      <vt:lpstr>等线</vt:lpstr>
      <vt:lpstr>1_Tsinghua</vt:lpstr>
      <vt:lpstr>2_Tsinghua</vt:lpstr>
      <vt:lpstr>3_Tsinghua</vt:lpstr>
      <vt:lpstr>4_Tsinghua</vt:lpstr>
      <vt:lpstr>5_Tsinghua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冯志勇</cp:lastModifiedBy>
  <cp:revision>381</cp:revision>
  <dcterms:created xsi:type="dcterms:W3CDTF">2006-08-29T11:09:00Z</dcterms:created>
  <dcterms:modified xsi:type="dcterms:W3CDTF">2020-10-12T06:05:13Z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